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sldIdLst>
    <p:sldId id="286" r:id="rId5"/>
    <p:sldId id="292" r:id="rId6"/>
    <p:sldId id="293" r:id="rId7"/>
    <p:sldId id="29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1118" userDrawn="1">
          <p15:clr>
            <a:srgbClr val="A4A3A4"/>
          </p15:clr>
        </p15:guide>
        <p15:guide id="3" pos="325" userDrawn="1">
          <p15:clr>
            <a:srgbClr val="A4A3A4"/>
          </p15:clr>
        </p15:guide>
        <p15:guide id="4" orient="horz" pos="278" userDrawn="1">
          <p15:clr>
            <a:srgbClr val="A4A3A4"/>
          </p15:clr>
        </p15:guide>
        <p15:guide id="5" orient="horz" pos="3997" userDrawn="1">
          <p15:clr>
            <a:srgbClr val="A4A3A4"/>
          </p15:clr>
        </p15:guide>
        <p15:guide id="6" pos="7333" userDrawn="1">
          <p15:clr>
            <a:srgbClr val="A4A3A4"/>
          </p15:clr>
        </p15:guide>
        <p15:guide id="7" pos="960" userDrawn="1">
          <p15:clr>
            <a:srgbClr val="A4A3A4"/>
          </p15:clr>
        </p15:guide>
        <p15:guide id="8" pos="1753" userDrawn="1">
          <p15:clr>
            <a:srgbClr val="A4A3A4"/>
          </p15:clr>
        </p15:guide>
        <p15:guide id="9" pos="1912" userDrawn="1">
          <p15:clr>
            <a:srgbClr val="A4A3A4"/>
          </p15:clr>
        </p15:guide>
        <p15:guide id="10" pos="2547" userDrawn="1">
          <p15:clr>
            <a:srgbClr val="A4A3A4"/>
          </p15:clr>
        </p15:guide>
        <p15:guide id="11" pos="2706" userDrawn="1">
          <p15:clr>
            <a:srgbClr val="A4A3A4"/>
          </p15:clr>
        </p15:guide>
        <p15:guide id="12" pos="3364" userDrawn="1">
          <p15:clr>
            <a:srgbClr val="A4A3A4"/>
          </p15:clr>
        </p15:guide>
        <p15:guide id="13" pos="3522" userDrawn="1">
          <p15:clr>
            <a:srgbClr val="A4A3A4"/>
          </p15:clr>
        </p15:guide>
        <p15:guide id="14" pos="4158" userDrawn="1">
          <p15:clr>
            <a:srgbClr val="A4A3A4"/>
          </p15:clr>
        </p15:guide>
        <p15:guide id="15" pos="4316" userDrawn="1">
          <p15:clr>
            <a:srgbClr val="A4A3A4"/>
          </p15:clr>
        </p15:guide>
        <p15:guide id="16" pos="4951" userDrawn="1">
          <p15:clr>
            <a:srgbClr val="A4A3A4"/>
          </p15:clr>
        </p15:guide>
        <p15:guide id="17" pos="5110" userDrawn="1">
          <p15:clr>
            <a:srgbClr val="A4A3A4"/>
          </p15:clr>
        </p15:guide>
        <p15:guide id="18" pos="5745" userDrawn="1">
          <p15:clr>
            <a:srgbClr val="A4A3A4"/>
          </p15:clr>
        </p15:guide>
        <p15:guide id="19" pos="5904" userDrawn="1">
          <p15:clr>
            <a:srgbClr val="A4A3A4"/>
          </p15:clr>
        </p15:guide>
        <p15:guide id="20" pos="6562" userDrawn="1">
          <p15:clr>
            <a:srgbClr val="A4A3A4"/>
          </p15:clr>
        </p15:guide>
        <p15:guide id="21" pos="6720" userDrawn="1">
          <p15:clr>
            <a:srgbClr val="A4A3A4"/>
          </p15:clr>
        </p15:guide>
        <p15:guide id="22" orient="horz" pos="1117" userDrawn="1">
          <p15:clr>
            <a:srgbClr val="A4A3A4"/>
          </p15:clr>
        </p15:guide>
        <p15:guide id="24" orient="horz" pos="61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5C8"/>
    <a:srgbClr val="006C61"/>
    <a:srgbClr val="00A68D"/>
    <a:srgbClr val="FFCC00"/>
    <a:srgbClr val="DDDE3A"/>
    <a:srgbClr val="DE007E"/>
    <a:srgbClr val="E62336"/>
    <a:srgbClr val="7A2182"/>
    <a:srgbClr val="EA5B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0" autoAdjust="0"/>
    <p:restoredTop sz="81294" autoAdjust="0"/>
  </p:normalViewPr>
  <p:slideViewPr>
    <p:cSldViewPr snapToGrid="0" snapToObjects="1" showGuides="1">
      <p:cViewPr varScale="1">
        <p:scale>
          <a:sx n="77" d="100"/>
          <a:sy n="77" d="100"/>
        </p:scale>
        <p:origin x="1408" y="184"/>
      </p:cViewPr>
      <p:guideLst>
        <p:guide orient="horz" pos="2183"/>
        <p:guide pos="1118"/>
        <p:guide pos="325"/>
        <p:guide orient="horz" pos="278"/>
        <p:guide orient="horz" pos="3997"/>
        <p:guide pos="7333"/>
        <p:guide pos="960"/>
        <p:guide pos="1753"/>
        <p:guide pos="1912"/>
        <p:guide pos="2547"/>
        <p:guide pos="2706"/>
        <p:guide pos="3364"/>
        <p:guide pos="3522"/>
        <p:guide pos="4158"/>
        <p:guide pos="4316"/>
        <p:guide pos="4951"/>
        <p:guide pos="5110"/>
        <p:guide pos="5745"/>
        <p:guide pos="5904"/>
        <p:guide pos="6562"/>
        <p:guide pos="6720"/>
        <p:guide orient="horz" pos="1117"/>
        <p:guide orient="horz" pos="61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B26A3-8A94-924B-86FE-3B7889EA4F7D}" type="datetimeFigureOut">
              <a:rPr lang="en-US" smtClean="0"/>
              <a:t>6/19/20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C537D0-44EB-174D-BC81-099185DD768D}" type="slidenum">
              <a:rPr lang="en-US" smtClean="0"/>
              <a:t>‹#›</a:t>
            </a:fld>
            <a:endParaRPr lang="en-US"/>
          </a:p>
        </p:txBody>
      </p:sp>
    </p:spTree>
    <p:extLst>
      <p:ext uri="{BB962C8B-B14F-4D97-AF65-F5344CB8AC3E}">
        <p14:creationId xmlns:p14="http://schemas.microsoft.com/office/powerpoint/2010/main" val="1594895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an example that DG Legal have produced. Please don’t blindly copy this example – of course many of these will apply to you but think about your own circumstances and adapt it accordingly.</a:t>
            </a:r>
          </a:p>
        </p:txBody>
      </p:sp>
      <p:sp>
        <p:nvSpPr>
          <p:cNvPr id="4" name="Slide Number Placeholder 3"/>
          <p:cNvSpPr>
            <a:spLocks noGrp="1"/>
          </p:cNvSpPr>
          <p:nvPr>
            <p:ph type="sldNum" sz="quarter" idx="5"/>
          </p:nvPr>
        </p:nvSpPr>
        <p:spPr/>
        <p:txBody>
          <a:bodyPr/>
          <a:lstStyle/>
          <a:p>
            <a:fld id="{61C537D0-44EB-174D-BC81-099185DD768D}" type="slidenum">
              <a:rPr lang="en-US" smtClean="0"/>
              <a:t>1</a:t>
            </a:fld>
            <a:endParaRPr lang="en-US"/>
          </a:p>
        </p:txBody>
      </p:sp>
    </p:spTree>
    <p:extLst>
      <p:ext uri="{BB962C8B-B14F-4D97-AF65-F5344CB8AC3E}">
        <p14:creationId xmlns:p14="http://schemas.microsoft.com/office/powerpoint/2010/main" val="4010266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measures you will need to implement will be determined entirely by your COVID-19 risk assessment.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You will need to access the premises and work as a team to determine what measures can practically be implemented.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Factor in the time it will take you to put these measures into place. For instance, if you determine that you need to reconfigure your desks, work out who will do this and when. You may have identified that you need to purchase certain equipment – such as personal protective equipment or floor tape to delineate safe areas – which may not be readily available at present. You will need to ensure that the equipment is in place and all necessary measures implemented before you change the working arrangements. Even if you are not planning to open the office soon, all firms should consider now what they may need to have in place when they re-open. </a:t>
            </a:r>
            <a:endParaRPr lang="en-GB" dirty="0"/>
          </a:p>
        </p:txBody>
      </p:sp>
      <p:sp>
        <p:nvSpPr>
          <p:cNvPr id="4" name="Slide Number Placeholder 3"/>
          <p:cNvSpPr>
            <a:spLocks noGrp="1"/>
          </p:cNvSpPr>
          <p:nvPr>
            <p:ph type="sldNum" sz="quarter" idx="5"/>
          </p:nvPr>
        </p:nvSpPr>
        <p:spPr/>
        <p:txBody>
          <a:bodyPr/>
          <a:lstStyle/>
          <a:p>
            <a:fld id="{61C537D0-44EB-174D-BC81-099185DD768D}" type="slidenum">
              <a:rPr lang="en-US" smtClean="0"/>
              <a:t>4</a:t>
            </a:fld>
            <a:endParaRPr lang="en-US"/>
          </a:p>
        </p:txBody>
      </p:sp>
    </p:spTree>
    <p:extLst>
      <p:ext uri="{BB962C8B-B14F-4D97-AF65-F5344CB8AC3E}">
        <p14:creationId xmlns:p14="http://schemas.microsoft.com/office/powerpoint/2010/main" val="32541000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lang="en-US" sz="1600" kern="1200" dirty="0">
                <a:solidFill>
                  <a:srgbClr val="006C61"/>
                </a:solidFill>
                <a:latin typeface="Arial" panose="020B0604020202020204" pitchFamily="34" charset="0"/>
                <a:ea typeface="Geneva"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lvl="0" algn="l" defTabSz="914400" rtl="0" eaLnBrk="1" latinLnBrk="0" hangingPunct="1">
              <a:lnSpc>
                <a:spcPct val="150000"/>
              </a:lnSpc>
            </a:pPr>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C686D16F-F628-4A49-A129-E627DFE18FEB}" type="slidenum">
              <a:rPr lang="en-US" smtClean="0"/>
              <a:t>‹#›</a:t>
            </a:fld>
            <a:endParaRPr lang="en-US"/>
          </a:p>
        </p:txBody>
      </p:sp>
      <p:cxnSp>
        <p:nvCxnSpPr>
          <p:cNvPr id="7" name="Straight Connector 6">
            <a:extLst>
              <a:ext uri="{FF2B5EF4-FFF2-40B4-BE49-F238E27FC236}">
                <a16:creationId xmlns:a16="http://schemas.microsoft.com/office/drawing/2014/main" id="{494A0EE6-1A90-4BBF-8BC9-54B895C7F3BE}"/>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A653C24-A96D-4554-B2E9-D47C92ED4B21}"/>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9" name="Picture 8">
            <a:extLst>
              <a:ext uri="{FF2B5EF4-FFF2-40B4-BE49-F238E27FC236}">
                <a16:creationId xmlns:a16="http://schemas.microsoft.com/office/drawing/2014/main" id="{5CD2EAEF-AB7C-41E3-8779-1E3895DBBF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2445" y="5885752"/>
            <a:ext cx="2163691" cy="835723"/>
          </a:xfrm>
          <a:prstGeom prst="rect">
            <a:avLst/>
          </a:prstGeom>
        </p:spPr>
      </p:pic>
    </p:spTree>
    <p:extLst>
      <p:ext uri="{BB962C8B-B14F-4D97-AF65-F5344CB8AC3E}">
        <p14:creationId xmlns:p14="http://schemas.microsoft.com/office/powerpoint/2010/main" val="1734511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727075"/>
            <a:ext cx="10515600" cy="963613"/>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782782" cy="365125"/>
          </a:xfrm>
          <a:prstGeom prst="rect">
            <a:avLst/>
          </a:prstGeom>
        </p:spPr>
        <p:txBody>
          <a:bodyPr/>
          <a:lstStyle/>
          <a:p>
            <a:fld id="{7E636532-459B-6144-A39E-33884FD82077}" type="datetimeFigureOut">
              <a:rPr lang="en-US" smtClean="0"/>
              <a:t>6/19/20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686D16F-F628-4A49-A129-E627DFE18FEB}" type="slidenum">
              <a:rPr lang="en-US" smtClean="0"/>
              <a:t>‹#›</a:t>
            </a:fld>
            <a:endParaRPr lang="en-US"/>
          </a:p>
        </p:txBody>
      </p:sp>
      <p:cxnSp>
        <p:nvCxnSpPr>
          <p:cNvPr id="9" name="Straight Connector 8">
            <a:extLst>
              <a:ext uri="{FF2B5EF4-FFF2-40B4-BE49-F238E27FC236}">
                <a16:creationId xmlns:a16="http://schemas.microsoft.com/office/drawing/2014/main" id="{AEB386AB-18CE-4A69-98A6-0B51F15D8175}"/>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6C1296A4-67E6-4B1B-85D2-7FB16A0A4CA6}"/>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11" name="Picture 10">
            <a:extLst>
              <a:ext uri="{FF2B5EF4-FFF2-40B4-BE49-F238E27FC236}">
                <a16:creationId xmlns:a16="http://schemas.microsoft.com/office/drawing/2014/main" id="{25B7146C-164E-4B20-8912-704E278BC73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317072" y="5879402"/>
            <a:ext cx="2163691" cy="835723"/>
          </a:xfrm>
          <a:prstGeom prst="rect">
            <a:avLst/>
          </a:prstGeom>
        </p:spPr>
      </p:pic>
    </p:spTree>
    <p:extLst>
      <p:ext uri="{BB962C8B-B14F-4D97-AF65-F5344CB8AC3E}">
        <p14:creationId xmlns:p14="http://schemas.microsoft.com/office/powerpoint/2010/main" val="915531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782782" cy="365125"/>
          </a:xfrm>
          <a:prstGeom prst="rect">
            <a:avLst/>
          </a:prstGeom>
        </p:spPr>
        <p:txBody>
          <a:bodyPr/>
          <a:lstStyle/>
          <a:p>
            <a:fld id="{7E636532-459B-6144-A39E-33884FD82077}" type="datetimeFigureOut">
              <a:rPr lang="en-US" smtClean="0"/>
              <a:t>6/19/20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C686D16F-F628-4A49-A129-E627DFE18FEB}" type="slidenum">
              <a:rPr lang="en-US" smtClean="0"/>
              <a:t>‹#›</a:t>
            </a:fld>
            <a:endParaRPr lang="en-US"/>
          </a:p>
        </p:txBody>
      </p:sp>
      <p:cxnSp>
        <p:nvCxnSpPr>
          <p:cNvPr id="9" name="Straight Connector 8">
            <a:extLst>
              <a:ext uri="{FF2B5EF4-FFF2-40B4-BE49-F238E27FC236}">
                <a16:creationId xmlns:a16="http://schemas.microsoft.com/office/drawing/2014/main" id="{CC5DE2AF-2F77-45A3-B8AB-3F786AEB1523}"/>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DB643851-A9F1-43A6-83DA-54DC718756F2}"/>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11" name="Picture 10">
            <a:extLst>
              <a:ext uri="{FF2B5EF4-FFF2-40B4-BE49-F238E27FC236}">
                <a16:creationId xmlns:a16="http://schemas.microsoft.com/office/drawing/2014/main" id="{75BFC081-77B5-4430-8CFB-F7AA578CBA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426647" y="5938488"/>
            <a:ext cx="2163691" cy="835723"/>
          </a:xfrm>
          <a:prstGeom prst="rect">
            <a:avLst/>
          </a:prstGeom>
        </p:spPr>
      </p:pic>
    </p:spTree>
    <p:extLst>
      <p:ext uri="{BB962C8B-B14F-4D97-AF65-F5344CB8AC3E}">
        <p14:creationId xmlns:p14="http://schemas.microsoft.com/office/powerpoint/2010/main" val="617825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73113"/>
            <a:ext cx="10515600" cy="917575"/>
          </a:xfrm>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marL="228600" marR="0" indent="-228600" algn="l" defTabSz="914400" rtl="0" eaLnBrk="1" fontAlgn="auto" latinLnBrk="0" hangingPunct="1">
              <a:lnSpc>
                <a:spcPct val="90000"/>
              </a:lnSpc>
              <a:spcBef>
                <a:spcPts val="1000"/>
              </a:spcBef>
              <a:spcAft>
                <a:spcPts val="0"/>
              </a:spcAft>
              <a:buClrTx/>
              <a:buSzTx/>
              <a:buFont typeface="Arial"/>
              <a:buChar char="•"/>
              <a:tabLst/>
              <a:defRPr sz="1100">
                <a:solidFill>
                  <a:srgbClr val="006C61"/>
                </a:solidFill>
              </a:defRPr>
            </a:lvl1pPr>
            <a:lvl2pPr marL="685800" marR="0" indent="-228600" algn="l" defTabSz="914400" rtl="0" eaLnBrk="1" fontAlgn="auto" latinLnBrk="0" hangingPunct="1">
              <a:lnSpc>
                <a:spcPct val="90000"/>
              </a:lnSpc>
              <a:spcBef>
                <a:spcPts val="500"/>
              </a:spcBef>
              <a:spcAft>
                <a:spcPts val="0"/>
              </a:spcAft>
              <a:buClrTx/>
              <a:buSzTx/>
              <a:buFont typeface="Arial"/>
              <a:buChar char="•"/>
              <a:tabLst/>
              <a:defRPr sz="1100">
                <a:solidFill>
                  <a:srgbClr val="00A68D"/>
                </a:solidFill>
              </a:defRPr>
            </a:lvl2pPr>
            <a:lvl3pPr marL="1143000" marR="0" indent="-228600" algn="l" defTabSz="914400" rtl="0" eaLnBrk="1" fontAlgn="auto" latinLnBrk="0" hangingPunct="1">
              <a:lnSpc>
                <a:spcPct val="90000"/>
              </a:lnSpc>
              <a:spcBef>
                <a:spcPts val="500"/>
              </a:spcBef>
              <a:spcAft>
                <a:spcPts val="0"/>
              </a:spcAft>
              <a:buClrTx/>
              <a:buSzTx/>
              <a:buFont typeface="Arial"/>
              <a:buChar char="•"/>
              <a:tabLst/>
              <a:defRPr sz="1100"/>
            </a:lvl3pPr>
            <a:lvl4pPr marL="1600200" marR="0" indent="-228600" algn="l" defTabSz="914400" rtl="0" eaLnBrk="1" fontAlgn="auto" latinLnBrk="0" hangingPunct="1">
              <a:lnSpc>
                <a:spcPct val="90000"/>
              </a:lnSpc>
              <a:spcBef>
                <a:spcPts val="500"/>
              </a:spcBef>
              <a:spcAft>
                <a:spcPts val="0"/>
              </a:spcAft>
              <a:buClrTx/>
              <a:buSzTx/>
              <a:buFont typeface="Arial"/>
              <a:buChar char="•"/>
              <a:tabLst/>
              <a:defRPr sz="1100"/>
            </a:lvl4pPr>
            <a:lvl5pPr marL="2057400" marR="0" indent="-228600" algn="l" defTabSz="914400" rtl="0" eaLnBrk="1" fontAlgn="auto" latinLnBrk="0" hangingPunct="1">
              <a:lnSpc>
                <a:spcPct val="90000"/>
              </a:lnSpc>
              <a:spcBef>
                <a:spcPts val="500"/>
              </a:spcBef>
              <a:spcAft>
                <a:spcPts val="0"/>
              </a:spcAft>
              <a:buClrTx/>
              <a:buSzTx/>
              <a:buFont typeface="Arial"/>
              <a:buChar char="•"/>
              <a:tabLst/>
              <a:defRPr sz="1100"/>
            </a:lvl5pPr>
          </a:lstStyle>
          <a:p>
            <a:pPr marL="228600" marR="0" lvl="0"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Click to edit Master text styles</a:t>
            </a:r>
          </a:p>
          <a:p>
            <a:pPr marL="228600" marR="0" lvl="1"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Second level</a:t>
            </a:r>
          </a:p>
          <a:p>
            <a:pPr marL="228600" marR="0" lvl="2"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Third level</a:t>
            </a:r>
          </a:p>
          <a:p>
            <a:pPr marL="228600" marR="0" lvl="3"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Fourth level</a:t>
            </a:r>
          </a:p>
          <a:p>
            <a:pPr marL="228600" marR="0" lvl="4" indent="-228600" algn="l" defTabSz="914400" rtl="0" eaLnBrk="1" fontAlgn="auto" latinLnBrk="0" hangingPunct="1">
              <a:lnSpc>
                <a:spcPct val="90000"/>
              </a:lnSpc>
              <a:spcBef>
                <a:spcPts val="1000"/>
              </a:spcBef>
              <a:spcAft>
                <a:spcPts val="0"/>
              </a:spcAft>
              <a:buClrTx/>
              <a:buSzTx/>
              <a:buFont typeface="Arial"/>
              <a:buChar char="•"/>
              <a:tabLst/>
              <a:defRPr/>
            </a:pPr>
            <a:r>
              <a:rPr kumimoji="0" lang="en-US" sz="28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rPr>
              <a:t>Fifth level</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fld id="{C686D16F-F628-4A49-A129-E627DFE18FEB}" type="slidenum">
              <a:rPr lang="en-US" smtClean="0"/>
              <a:t>‹#›</a:t>
            </a:fld>
            <a:endParaRPr lang="en-US"/>
          </a:p>
        </p:txBody>
      </p:sp>
      <p:cxnSp>
        <p:nvCxnSpPr>
          <p:cNvPr id="8" name="Straight Connector 7">
            <a:extLst>
              <a:ext uri="{FF2B5EF4-FFF2-40B4-BE49-F238E27FC236}">
                <a16:creationId xmlns:a16="http://schemas.microsoft.com/office/drawing/2014/main" id="{55670754-7492-4392-B094-F5720864B6C6}"/>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489BA418-0A11-495A-B2C4-C2CFEC712809}"/>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10" name="Picture 9">
            <a:extLst>
              <a:ext uri="{FF2B5EF4-FFF2-40B4-BE49-F238E27FC236}">
                <a16:creationId xmlns:a16="http://schemas.microsoft.com/office/drawing/2014/main" id="{5FDBF234-F688-4B69-A0E6-7EC575D84C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72650" y="5894038"/>
            <a:ext cx="2163691" cy="835723"/>
          </a:xfrm>
          <a:prstGeom prst="rect">
            <a:avLst/>
          </a:prstGeom>
        </p:spPr>
      </p:pic>
    </p:spTree>
    <p:extLst>
      <p:ext uri="{BB962C8B-B14F-4D97-AF65-F5344CB8AC3E}">
        <p14:creationId xmlns:p14="http://schemas.microsoft.com/office/powerpoint/2010/main" val="1994764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C686D16F-F628-4A49-A129-E627DFE18FEB}" type="slidenum">
              <a:rPr lang="en-US" smtClean="0"/>
              <a:t>‹#›</a:t>
            </a:fld>
            <a:endParaRPr lang="en-US"/>
          </a:p>
        </p:txBody>
      </p:sp>
      <p:cxnSp>
        <p:nvCxnSpPr>
          <p:cNvPr id="8" name="Straight Connector 7">
            <a:extLst>
              <a:ext uri="{FF2B5EF4-FFF2-40B4-BE49-F238E27FC236}">
                <a16:creationId xmlns:a16="http://schemas.microsoft.com/office/drawing/2014/main" id="{BA294017-41D4-4F1B-BA77-9B18E6161940}"/>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CDF1B3E-C4A8-4369-B6C8-3DE77346DE3E}"/>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10" name="Picture 9">
            <a:extLst>
              <a:ext uri="{FF2B5EF4-FFF2-40B4-BE49-F238E27FC236}">
                <a16:creationId xmlns:a16="http://schemas.microsoft.com/office/drawing/2014/main" id="{411E9C60-D6EB-440D-80AF-26CFFDF2AAA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2445" y="5938488"/>
            <a:ext cx="2163691" cy="835723"/>
          </a:xfrm>
          <a:prstGeom prst="rect">
            <a:avLst/>
          </a:prstGeom>
        </p:spPr>
      </p:pic>
    </p:spTree>
    <p:extLst>
      <p:ext uri="{BB962C8B-B14F-4D97-AF65-F5344CB8AC3E}">
        <p14:creationId xmlns:p14="http://schemas.microsoft.com/office/powerpoint/2010/main" val="1640998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73113"/>
            <a:ext cx="10515600" cy="91757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rgbClr val="00A68D"/>
                </a:solidFill>
              </a:defRPr>
            </a:lvl1pPr>
            <a:lvl2pPr>
              <a:defRPr>
                <a:solidFill>
                  <a:srgbClr val="006C61"/>
                </a:solidFill>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marL="228600" indent="-228600">
              <a:defRPr lang="en-US" sz="2800" kern="1200" dirty="0" smtClean="0">
                <a:solidFill>
                  <a:srgbClr val="00A68D"/>
                </a:solidFill>
                <a:latin typeface="Arial" panose="020B0604020202020204" pitchFamily="34" charset="0"/>
                <a:ea typeface="+mn-ea"/>
                <a:cs typeface="Arial" panose="020B0604020202020204" pitchFamily="34" charset="0"/>
              </a:defRPr>
            </a:lvl1pPr>
            <a:lvl2pPr marL="685800" indent="-228600">
              <a:defRPr lang="en-US" sz="2400" kern="1200" dirty="0" smtClean="0">
                <a:solidFill>
                  <a:srgbClr val="006C61"/>
                </a:solidFill>
                <a:latin typeface="Arial" panose="020B0604020202020204" pitchFamily="34" charset="0"/>
                <a:ea typeface="+mn-ea"/>
                <a:cs typeface="Arial" panose="020B0604020202020204" pitchFamily="34" charset="0"/>
              </a:defRPr>
            </a:lvl2pPr>
          </a:lstStyle>
          <a:p>
            <a:pPr marL="228600" lvl="0" indent="-228600" algn="l" defTabSz="914400" rtl="0" eaLnBrk="1" latinLnBrk="0" hangingPunct="1">
              <a:lnSpc>
                <a:spcPct val="90000"/>
              </a:lnSpc>
              <a:spcBef>
                <a:spcPts val="1000"/>
              </a:spcBef>
              <a:buFont typeface="Arial"/>
              <a:buChar char="•"/>
            </a:pPr>
            <a:r>
              <a:rPr lang="en-US"/>
              <a:t>Click to edit Master text styles</a:t>
            </a:r>
          </a:p>
          <a:p>
            <a:pPr marL="228600" lvl="1" indent="-228600" algn="l" defTabSz="914400" rtl="0" eaLnBrk="1" latinLnBrk="0" hangingPunct="1">
              <a:lnSpc>
                <a:spcPct val="90000"/>
              </a:lnSpc>
              <a:spcBef>
                <a:spcPts val="1000"/>
              </a:spcBef>
              <a:buFont typeface="Arial"/>
              <a:buChar char="•"/>
            </a:pPr>
            <a:r>
              <a:rPr lang="en-US"/>
              <a:t>Second level</a:t>
            </a:r>
          </a:p>
          <a:p>
            <a:pPr marL="228600" lvl="2" indent="-228600" algn="l" defTabSz="914400" rtl="0" eaLnBrk="1" latinLnBrk="0" hangingPunct="1">
              <a:lnSpc>
                <a:spcPct val="90000"/>
              </a:lnSpc>
              <a:spcBef>
                <a:spcPts val="1000"/>
              </a:spcBef>
              <a:buFont typeface="Arial"/>
              <a:buChar char="•"/>
            </a:pPr>
            <a:r>
              <a:rPr lang="en-US"/>
              <a:t>Third level</a:t>
            </a:r>
          </a:p>
          <a:p>
            <a:pPr marL="228600" lvl="3" indent="-228600" algn="l" defTabSz="914400" rtl="0" eaLnBrk="1" latinLnBrk="0" hangingPunct="1">
              <a:lnSpc>
                <a:spcPct val="90000"/>
              </a:lnSpc>
              <a:spcBef>
                <a:spcPts val="1000"/>
              </a:spcBef>
              <a:buFont typeface="Arial"/>
              <a:buChar char="•"/>
            </a:pPr>
            <a:r>
              <a:rPr lang="en-US"/>
              <a:t>Fourth level</a:t>
            </a:r>
          </a:p>
          <a:p>
            <a:pPr marL="228600" lvl="4" indent="-228600" algn="l" defTabSz="914400" rtl="0" eaLnBrk="1" latinLnBrk="0" hangingPunct="1">
              <a:lnSpc>
                <a:spcPct val="90000"/>
              </a:lnSpc>
              <a:spcBef>
                <a:spcPts val="1000"/>
              </a:spcBef>
              <a:buFont typeface="Arial"/>
              <a:buChar char="•"/>
            </a:pPr>
            <a:r>
              <a:rPr lang="en-US"/>
              <a:t>Fifth level</a:t>
            </a:r>
            <a:endParaRPr lang="en-US" dirty="0"/>
          </a:p>
        </p:txBody>
      </p:sp>
      <p:sp>
        <p:nvSpPr>
          <p:cNvPr id="7" name="Slide Number Placeholder 6"/>
          <p:cNvSpPr>
            <a:spLocks noGrp="1"/>
          </p:cNvSpPr>
          <p:nvPr>
            <p:ph type="sldNum" sz="quarter" idx="12"/>
          </p:nvPr>
        </p:nvSpPr>
        <p:spPr/>
        <p:txBody>
          <a:bodyPr/>
          <a:lstStyle/>
          <a:p>
            <a:fld id="{C686D16F-F628-4A49-A129-E627DFE18FEB}" type="slidenum">
              <a:rPr lang="en-US" smtClean="0"/>
              <a:t>‹#›</a:t>
            </a:fld>
            <a:endParaRPr lang="en-US"/>
          </a:p>
        </p:txBody>
      </p:sp>
      <p:cxnSp>
        <p:nvCxnSpPr>
          <p:cNvPr id="9" name="Straight Connector 8">
            <a:extLst>
              <a:ext uri="{FF2B5EF4-FFF2-40B4-BE49-F238E27FC236}">
                <a16:creationId xmlns:a16="http://schemas.microsoft.com/office/drawing/2014/main" id="{F43CD8F0-4C16-408A-BEB7-318657454419}"/>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990E3E5-67D5-42EA-85FD-53FE190FAB70}"/>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11" name="Picture 10">
            <a:extLst>
              <a:ext uri="{FF2B5EF4-FFF2-40B4-BE49-F238E27FC236}">
                <a16:creationId xmlns:a16="http://schemas.microsoft.com/office/drawing/2014/main" id="{6F9F9704-7BBE-4038-80AD-90B95EF63FD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2445" y="5885752"/>
            <a:ext cx="2163691" cy="835723"/>
          </a:xfrm>
          <a:prstGeom prst="rect">
            <a:avLst/>
          </a:prstGeom>
        </p:spPr>
      </p:pic>
    </p:spTree>
    <p:extLst>
      <p:ext uri="{BB962C8B-B14F-4D97-AF65-F5344CB8AC3E}">
        <p14:creationId xmlns:p14="http://schemas.microsoft.com/office/powerpoint/2010/main" val="13280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781050"/>
            <a:ext cx="10515600" cy="90963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00A68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sz="1800"/>
            </a:lvl1pPr>
            <a:lvl2pPr>
              <a:defRPr sz="18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normAutofit/>
          </a:bodyPr>
          <a:lstStyle>
            <a:lvl1pPr marL="0" indent="0">
              <a:buNone/>
              <a:defRPr lang="en-US" sz="2400" b="1" kern="1200" dirty="0" smtClean="0">
                <a:solidFill>
                  <a:srgbClr val="00A68D"/>
                </a:solidFill>
                <a:latin typeface="Arial" panose="020B0604020202020204" pitchFamily="34" charset="0"/>
                <a:ea typeface="+mn-ea"/>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a:buNone/>
            </a:pPr>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sz="1800"/>
            </a:lvl1pPr>
            <a:lvl2pPr>
              <a:defRPr sz="18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C686D16F-F628-4A49-A129-E627DFE18FEB}" type="slidenum">
              <a:rPr lang="en-US" smtClean="0"/>
              <a:t>‹#›</a:t>
            </a:fld>
            <a:endParaRPr lang="en-US"/>
          </a:p>
        </p:txBody>
      </p:sp>
      <p:cxnSp>
        <p:nvCxnSpPr>
          <p:cNvPr id="11" name="Straight Connector 10">
            <a:extLst>
              <a:ext uri="{FF2B5EF4-FFF2-40B4-BE49-F238E27FC236}">
                <a16:creationId xmlns:a16="http://schemas.microsoft.com/office/drawing/2014/main" id="{FCE1EE0C-EB09-4FC5-89C2-68F8F59C717A}"/>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1208159-A49F-45C9-987F-BBFF2F874772}"/>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13" name="Picture 12">
            <a:extLst>
              <a:ext uri="{FF2B5EF4-FFF2-40B4-BE49-F238E27FC236}">
                <a16:creationId xmlns:a16="http://schemas.microsoft.com/office/drawing/2014/main" id="{EAC760AA-6A8E-4024-8AAD-E412A0B2D4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01200" y="5885752"/>
            <a:ext cx="2163691" cy="835723"/>
          </a:xfrm>
          <a:prstGeom prst="rect">
            <a:avLst/>
          </a:prstGeom>
        </p:spPr>
      </p:pic>
    </p:spTree>
    <p:extLst>
      <p:ext uri="{BB962C8B-B14F-4D97-AF65-F5344CB8AC3E}">
        <p14:creationId xmlns:p14="http://schemas.microsoft.com/office/powerpoint/2010/main" val="850647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0213" y="781050"/>
            <a:ext cx="10515600" cy="995363"/>
          </a:xfr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C686D16F-F628-4A49-A129-E627DFE18FEB}" type="slidenum">
              <a:rPr lang="en-US" smtClean="0"/>
              <a:t>‹#›</a:t>
            </a:fld>
            <a:endParaRPr lang="en-US"/>
          </a:p>
        </p:txBody>
      </p:sp>
      <p:cxnSp>
        <p:nvCxnSpPr>
          <p:cNvPr id="7" name="Straight Connector 6">
            <a:extLst>
              <a:ext uri="{FF2B5EF4-FFF2-40B4-BE49-F238E27FC236}">
                <a16:creationId xmlns:a16="http://schemas.microsoft.com/office/drawing/2014/main" id="{1BCD850D-1859-4FAD-BC07-5ABF46901B1A}"/>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0BAC7FA-B79A-444C-A662-90DC7A253F0B}"/>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9" name="Picture 8">
            <a:extLst>
              <a:ext uri="{FF2B5EF4-FFF2-40B4-BE49-F238E27FC236}">
                <a16:creationId xmlns:a16="http://schemas.microsoft.com/office/drawing/2014/main" id="{855F2A34-5897-40B7-A118-CAABDD5EC75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92445" y="5885752"/>
            <a:ext cx="2163691" cy="835723"/>
          </a:xfrm>
          <a:prstGeom prst="rect">
            <a:avLst/>
          </a:prstGeom>
        </p:spPr>
      </p:pic>
    </p:spTree>
    <p:extLst>
      <p:ext uri="{BB962C8B-B14F-4D97-AF65-F5344CB8AC3E}">
        <p14:creationId xmlns:p14="http://schemas.microsoft.com/office/powerpoint/2010/main" val="1030734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686D16F-F628-4A49-A129-E627DFE18FEB}" type="slidenum">
              <a:rPr lang="en-US" smtClean="0"/>
              <a:t>‹#›</a:t>
            </a:fld>
            <a:endParaRPr lang="en-US"/>
          </a:p>
        </p:txBody>
      </p:sp>
      <p:cxnSp>
        <p:nvCxnSpPr>
          <p:cNvPr id="6" name="Straight Connector 5">
            <a:extLst>
              <a:ext uri="{FF2B5EF4-FFF2-40B4-BE49-F238E27FC236}">
                <a16:creationId xmlns:a16="http://schemas.microsoft.com/office/drawing/2014/main" id="{53E773C0-E6A1-41E6-A7DB-0884410EE7A9}"/>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0CE9755-A937-4B40-BDCA-14F025A1BEA6}"/>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8" name="Picture 7">
            <a:extLst>
              <a:ext uri="{FF2B5EF4-FFF2-40B4-BE49-F238E27FC236}">
                <a16:creationId xmlns:a16="http://schemas.microsoft.com/office/drawing/2014/main" id="{542DF76D-3823-452E-8AC4-2299C9DB5E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82150" y="5885752"/>
            <a:ext cx="2163691" cy="835723"/>
          </a:xfrm>
          <a:prstGeom prst="rect">
            <a:avLst/>
          </a:prstGeom>
        </p:spPr>
      </p:pic>
    </p:spTree>
    <p:extLst>
      <p:ext uri="{BB962C8B-B14F-4D97-AF65-F5344CB8AC3E}">
        <p14:creationId xmlns:p14="http://schemas.microsoft.com/office/powerpoint/2010/main" val="195509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C686D16F-F628-4A49-A129-E627DFE18FEB}" type="slidenum">
              <a:rPr lang="en-US" smtClean="0"/>
              <a:t>‹#›</a:t>
            </a:fld>
            <a:endParaRPr lang="en-US"/>
          </a:p>
        </p:txBody>
      </p:sp>
      <p:cxnSp>
        <p:nvCxnSpPr>
          <p:cNvPr id="10" name="Straight Connector 9">
            <a:extLst>
              <a:ext uri="{FF2B5EF4-FFF2-40B4-BE49-F238E27FC236}">
                <a16:creationId xmlns:a16="http://schemas.microsoft.com/office/drawing/2014/main" id="{ED0AEB43-8148-40E7-84B0-3CF5DE209A64}"/>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D58E4438-943E-4EBD-B05B-3D25A638CC64}"/>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12" name="Picture 11">
            <a:extLst>
              <a:ext uri="{FF2B5EF4-FFF2-40B4-BE49-F238E27FC236}">
                <a16:creationId xmlns:a16="http://schemas.microsoft.com/office/drawing/2014/main" id="{A718292E-BB5C-4F1C-A9FF-D917060A16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63100" y="5885752"/>
            <a:ext cx="2163691" cy="835723"/>
          </a:xfrm>
          <a:prstGeom prst="rect">
            <a:avLst/>
          </a:prstGeom>
        </p:spPr>
      </p:pic>
    </p:spTree>
    <p:extLst>
      <p:ext uri="{BB962C8B-B14F-4D97-AF65-F5344CB8AC3E}">
        <p14:creationId xmlns:p14="http://schemas.microsoft.com/office/powerpoint/2010/main" val="554263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819150"/>
            <a:ext cx="10009187" cy="1238250"/>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2057400"/>
            <a:ext cx="106378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C686D16F-F628-4A49-A129-E627DFE18FEB}" type="slidenum">
              <a:rPr lang="en-US" smtClean="0"/>
              <a:t>‹#›</a:t>
            </a:fld>
            <a:endParaRPr lang="en-US"/>
          </a:p>
        </p:txBody>
      </p:sp>
      <p:cxnSp>
        <p:nvCxnSpPr>
          <p:cNvPr id="10" name="Straight Connector 9">
            <a:extLst>
              <a:ext uri="{FF2B5EF4-FFF2-40B4-BE49-F238E27FC236}">
                <a16:creationId xmlns:a16="http://schemas.microsoft.com/office/drawing/2014/main" id="{06242EEF-FF11-4B51-B80C-0CBAF4FD4A7E}"/>
              </a:ext>
            </a:extLst>
          </p:cNvPr>
          <p:cNvCxnSpPr/>
          <p:nvPr userDrawn="1"/>
        </p:nvCxnSpPr>
        <p:spPr>
          <a:xfrm>
            <a:off x="430213" y="593725"/>
            <a:ext cx="11160125" cy="0"/>
          </a:xfrm>
          <a:prstGeom prst="line">
            <a:avLst/>
          </a:prstGeom>
          <a:ln>
            <a:solidFill>
              <a:srgbClr val="00A68D"/>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4005A0D-BCA2-4431-AA7E-6EF10F9225C5}"/>
              </a:ext>
            </a:extLst>
          </p:cNvPr>
          <p:cNvSpPr txBox="1"/>
          <p:nvPr userDrawn="1"/>
        </p:nvSpPr>
        <p:spPr>
          <a:xfrm>
            <a:off x="351953" y="286078"/>
            <a:ext cx="6132484" cy="261610"/>
          </a:xfrm>
          <a:prstGeom prst="rect">
            <a:avLst/>
          </a:prstGeom>
          <a:noFill/>
        </p:spPr>
        <p:txBody>
          <a:bodyPr wrap="square" rtlCol="0">
            <a:spAutoFit/>
          </a:bodyPr>
          <a:lstStyle/>
          <a:p>
            <a:r>
              <a:rPr lang="en-US" sz="1100" dirty="0">
                <a:solidFill>
                  <a:srgbClr val="006C61"/>
                </a:solidFill>
                <a:latin typeface="Arial" panose="020B0604020202020204" pitchFamily="34" charset="0"/>
                <a:ea typeface="Geneva" charset="0"/>
                <a:cs typeface="Arial" panose="020B0604020202020204" pitchFamily="34" charset="0"/>
              </a:rPr>
              <a:t>The Law Society</a:t>
            </a:r>
            <a:endParaRPr lang="en-US" sz="1100" dirty="0">
              <a:solidFill>
                <a:srgbClr val="00A68D"/>
              </a:solidFill>
              <a:latin typeface="Arial" panose="020B0604020202020204" pitchFamily="34" charset="0"/>
              <a:ea typeface="Geneva" charset="0"/>
              <a:cs typeface="Arial" panose="020B0604020202020204" pitchFamily="34" charset="0"/>
            </a:endParaRPr>
          </a:p>
        </p:txBody>
      </p:sp>
      <p:pic>
        <p:nvPicPr>
          <p:cNvPr id="12" name="Picture 11">
            <a:extLst>
              <a:ext uri="{FF2B5EF4-FFF2-40B4-BE49-F238E27FC236}">
                <a16:creationId xmlns:a16="http://schemas.microsoft.com/office/drawing/2014/main" id="{5889A99A-BC10-4866-8B88-A67D02C8468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34525" y="5885752"/>
            <a:ext cx="2163691" cy="835723"/>
          </a:xfrm>
          <a:prstGeom prst="rect">
            <a:avLst/>
          </a:prstGeom>
        </p:spPr>
      </p:pic>
    </p:spTree>
    <p:extLst>
      <p:ext uri="{BB962C8B-B14F-4D97-AF65-F5344CB8AC3E}">
        <p14:creationId xmlns:p14="http://schemas.microsoft.com/office/powerpoint/2010/main" val="1866437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6D16F-F628-4A49-A129-E627DFE18FEB}" type="slidenum">
              <a:rPr lang="en-US" smtClean="0"/>
              <a:t>‹#›</a:t>
            </a:fld>
            <a:endParaRPr lang="en-US"/>
          </a:p>
        </p:txBody>
      </p:sp>
      <p:pic>
        <p:nvPicPr>
          <p:cNvPr id="9" name="Picture 8">
            <a:extLst>
              <a:ext uri="{FF2B5EF4-FFF2-40B4-BE49-F238E27FC236}">
                <a16:creationId xmlns:a16="http://schemas.microsoft.com/office/drawing/2014/main" id="{7AD9D400-D99A-4AD6-A2C8-903FD697F576}"/>
              </a:ext>
            </a:extLst>
          </p:cNvPr>
          <p:cNvPicPr>
            <a:picLocks noChangeAspect="1"/>
          </p:cNvPicPr>
          <p:nvPr userDrawn="1"/>
        </p:nvPicPr>
        <p:blipFill>
          <a:blip r:embed="rId13"/>
          <a:stretch>
            <a:fillRect/>
          </a:stretch>
        </p:blipFill>
        <p:spPr>
          <a:xfrm>
            <a:off x="846513" y="6397177"/>
            <a:ext cx="3949792" cy="234863"/>
          </a:xfrm>
          <a:prstGeom prst="rect">
            <a:avLst/>
          </a:prstGeom>
        </p:spPr>
      </p:pic>
    </p:spTree>
    <p:extLst>
      <p:ext uri="{BB962C8B-B14F-4D97-AF65-F5344CB8AC3E}">
        <p14:creationId xmlns:p14="http://schemas.microsoft.com/office/powerpoint/2010/main" val="868832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lang="en-US" sz="2400" b="1" kern="1200" dirty="0">
          <a:solidFill>
            <a:srgbClr val="006C6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glegal.co.uk/wp-content/uploads/2020/05/COVID-19-Health-and-Safety-Risk-Assessment.doc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63298-03E1-4134-80F9-E06390A7015E}"/>
              </a:ext>
            </a:extLst>
          </p:cNvPr>
          <p:cNvSpPr txBox="1"/>
          <p:nvPr/>
        </p:nvSpPr>
        <p:spPr>
          <a:xfrm>
            <a:off x="838800" y="1002167"/>
            <a:ext cx="10515600" cy="461665"/>
          </a:xfrm>
          <a:prstGeom prst="rect">
            <a:avLst/>
          </a:prstGeom>
          <a:noFill/>
        </p:spPr>
        <p:txBody>
          <a:bodyPr wrap="square" rtlCol="0" anchor="ctr" anchorCtr="0">
            <a:spAutoFit/>
          </a:bodyPr>
          <a:lstStyle/>
          <a:p>
            <a:r>
              <a:rPr lang="en-GB" sz="2400" b="1" dirty="0">
                <a:solidFill>
                  <a:srgbClr val="006C61"/>
                </a:solidFill>
                <a:ea typeface="Geneva" charset="0"/>
                <a:cs typeface="Arial" panose="020B0604020202020204" pitchFamily="34" charset="0"/>
              </a:rPr>
              <a:t>How do we document our COVID-19 Risk Assessment</a:t>
            </a:r>
            <a:endParaRPr lang="en-US" sz="2400" dirty="0">
              <a:solidFill>
                <a:srgbClr val="00A68D"/>
              </a:solidFill>
              <a:ea typeface="Geneva" charset="0"/>
              <a:cs typeface="Arial" panose="020B0604020202020204" pitchFamily="34" charset="0"/>
            </a:endParaRPr>
          </a:p>
        </p:txBody>
      </p:sp>
      <p:sp>
        <p:nvSpPr>
          <p:cNvPr id="9" name="Text Placeholder 3">
            <a:extLst>
              <a:ext uri="{FF2B5EF4-FFF2-40B4-BE49-F238E27FC236}">
                <a16:creationId xmlns:a16="http://schemas.microsoft.com/office/drawing/2014/main" id="{78819C26-FDC2-4103-9337-54601654BF15}"/>
              </a:ext>
            </a:extLst>
          </p:cNvPr>
          <p:cNvSpPr txBox="1">
            <a:spLocks/>
          </p:cNvSpPr>
          <p:nvPr/>
        </p:nvSpPr>
        <p:spPr>
          <a:xfrm>
            <a:off x="421593" y="1821995"/>
            <a:ext cx="11151282" cy="4187209"/>
          </a:xfrm>
          <a:prstGeom prst="rect">
            <a:avLst/>
          </a:prstGeom>
        </p:spPr>
        <p:txBody>
          <a:bodyPr numCol="1"/>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00000"/>
              </a:lnSpc>
            </a:pPr>
            <a:endParaRPr lang="en-US" sz="1400" dirty="0">
              <a:solidFill>
                <a:srgbClr val="006C61"/>
              </a:solidFill>
              <a:ea typeface="Geneva" charset="0"/>
              <a:cs typeface="Geneva" charset="0"/>
            </a:endParaRPr>
          </a:p>
          <a:p>
            <a:pPr>
              <a:lnSpc>
                <a:spcPct val="100000"/>
              </a:lnSpc>
            </a:pPr>
            <a:endParaRPr lang="en-US" sz="1400" dirty="0">
              <a:solidFill>
                <a:srgbClr val="006C61"/>
              </a:solidFill>
              <a:ea typeface="Geneva" charset="0"/>
              <a:cs typeface="Geneva" charset="0"/>
            </a:endParaRPr>
          </a:p>
          <a:p>
            <a:pPr>
              <a:lnSpc>
                <a:spcPct val="100000"/>
              </a:lnSpc>
            </a:pPr>
            <a:endParaRPr lang="en-US" sz="1400" dirty="0">
              <a:solidFill>
                <a:srgbClr val="006C61"/>
              </a:solidFill>
              <a:ea typeface="Geneva" charset="0"/>
              <a:cs typeface="Geneva" charset="0"/>
            </a:endParaRPr>
          </a:p>
          <a:p>
            <a:pPr>
              <a:lnSpc>
                <a:spcPct val="100000"/>
              </a:lnSpc>
            </a:pPr>
            <a:endParaRPr lang="en-US" sz="1400" dirty="0">
              <a:solidFill>
                <a:srgbClr val="006C61"/>
              </a:solidFill>
              <a:ea typeface="Geneva" charset="0"/>
              <a:cs typeface="Geneva" charset="0"/>
            </a:endParaRPr>
          </a:p>
          <a:p>
            <a:pPr>
              <a:lnSpc>
                <a:spcPct val="100000"/>
              </a:lnSpc>
            </a:pPr>
            <a:endParaRPr lang="en-US" sz="1400" dirty="0">
              <a:solidFill>
                <a:srgbClr val="006C61"/>
              </a:solidFill>
              <a:ea typeface="Geneva" charset="0"/>
              <a:cs typeface="Geneva" charset="0"/>
            </a:endParaRPr>
          </a:p>
          <a:p>
            <a:pPr>
              <a:lnSpc>
                <a:spcPct val="100000"/>
              </a:lnSpc>
            </a:pPr>
            <a:endParaRPr lang="en-US" sz="1400" dirty="0">
              <a:solidFill>
                <a:srgbClr val="006C61"/>
              </a:solidFill>
              <a:ea typeface="Geneva" charset="0"/>
              <a:cs typeface="Geneva" charset="0"/>
            </a:endParaRPr>
          </a:p>
        </p:txBody>
      </p:sp>
      <p:sp>
        <p:nvSpPr>
          <p:cNvPr id="6" name="TextBox 5">
            <a:extLst>
              <a:ext uri="{FF2B5EF4-FFF2-40B4-BE49-F238E27FC236}">
                <a16:creationId xmlns:a16="http://schemas.microsoft.com/office/drawing/2014/main" id="{A1366CB3-C244-479A-8E7F-E514EE2EED97}"/>
              </a:ext>
            </a:extLst>
          </p:cNvPr>
          <p:cNvSpPr txBox="1"/>
          <p:nvPr/>
        </p:nvSpPr>
        <p:spPr>
          <a:xfrm>
            <a:off x="8438400" y="774000"/>
            <a:ext cx="3442196" cy="918000"/>
          </a:xfrm>
          <a:prstGeom prst="rect">
            <a:avLst/>
          </a:prstGeom>
          <a:noFill/>
        </p:spPr>
        <p:txBody>
          <a:bodyPr wrap="square" rtlCol="0" anchor="ctr" anchorCtr="0">
            <a:spAutoFit/>
          </a:bodyPr>
          <a:lstStyle/>
          <a:p>
            <a:r>
              <a:rPr lang="en-GB" dirty="0">
                <a:solidFill>
                  <a:srgbClr val="006C61"/>
                </a:solidFill>
              </a:rPr>
              <a:t>Source: </a:t>
            </a:r>
            <a:r>
              <a:rPr lang="en-GB" u="sng" dirty="0">
                <a:solidFill>
                  <a:srgbClr val="006C61"/>
                </a:solidFill>
                <a:hlinkClick r:id="rId3">
                  <a:extLst>
                    <a:ext uri="{A12FA001-AC4F-418D-AE19-62706E023703}">
                      <ahyp:hlinkClr xmlns:ahyp="http://schemas.microsoft.com/office/drawing/2018/hyperlinkcolor" val="tx"/>
                    </a:ext>
                  </a:extLst>
                </a:hlinkClick>
              </a:rPr>
              <a:t>template risk assessment</a:t>
            </a:r>
            <a:endParaRPr lang="en-GB" dirty="0">
              <a:solidFill>
                <a:srgbClr val="006C61"/>
              </a:solidFill>
            </a:endParaRPr>
          </a:p>
        </p:txBody>
      </p:sp>
      <p:graphicFrame>
        <p:nvGraphicFramePr>
          <p:cNvPr id="4" name="Table 3">
            <a:extLst>
              <a:ext uri="{FF2B5EF4-FFF2-40B4-BE49-F238E27FC236}">
                <a16:creationId xmlns:a16="http://schemas.microsoft.com/office/drawing/2014/main" id="{51FF3FF0-F383-4797-86E2-1AAA859E3498}"/>
              </a:ext>
            </a:extLst>
          </p:cNvPr>
          <p:cNvGraphicFramePr>
            <a:graphicFrameLocks noGrp="1"/>
          </p:cNvGraphicFramePr>
          <p:nvPr>
            <p:extLst>
              <p:ext uri="{D42A27DB-BD31-4B8C-83A1-F6EECF244321}">
                <p14:modId xmlns:p14="http://schemas.microsoft.com/office/powerpoint/2010/main" val="1725781942"/>
              </p:ext>
            </p:extLst>
          </p:nvPr>
        </p:nvGraphicFramePr>
        <p:xfrm>
          <a:off x="1666875" y="1692000"/>
          <a:ext cx="8858250" cy="3962400"/>
        </p:xfrm>
        <a:graphic>
          <a:graphicData uri="http://schemas.openxmlformats.org/drawingml/2006/table">
            <a:tbl>
              <a:tblPr firstRow="1" firstCol="1" bandRow="1"/>
              <a:tblGrid>
                <a:gridCol w="1167381">
                  <a:extLst>
                    <a:ext uri="{9D8B030D-6E8A-4147-A177-3AD203B41FA5}">
                      <a16:colId xmlns:a16="http://schemas.microsoft.com/office/drawing/2014/main" val="1291467751"/>
                    </a:ext>
                  </a:extLst>
                </a:gridCol>
                <a:gridCol w="777407">
                  <a:extLst>
                    <a:ext uri="{9D8B030D-6E8A-4147-A177-3AD203B41FA5}">
                      <a16:colId xmlns:a16="http://schemas.microsoft.com/office/drawing/2014/main" val="3560807714"/>
                    </a:ext>
                  </a:extLst>
                </a:gridCol>
                <a:gridCol w="972394">
                  <a:extLst>
                    <a:ext uri="{9D8B030D-6E8A-4147-A177-3AD203B41FA5}">
                      <a16:colId xmlns:a16="http://schemas.microsoft.com/office/drawing/2014/main" val="3889921974"/>
                    </a:ext>
                  </a:extLst>
                </a:gridCol>
                <a:gridCol w="972394">
                  <a:extLst>
                    <a:ext uri="{9D8B030D-6E8A-4147-A177-3AD203B41FA5}">
                      <a16:colId xmlns:a16="http://schemas.microsoft.com/office/drawing/2014/main" val="1330971162"/>
                    </a:ext>
                  </a:extLst>
                </a:gridCol>
                <a:gridCol w="972394">
                  <a:extLst>
                    <a:ext uri="{9D8B030D-6E8A-4147-A177-3AD203B41FA5}">
                      <a16:colId xmlns:a16="http://schemas.microsoft.com/office/drawing/2014/main" val="1868078189"/>
                    </a:ext>
                  </a:extLst>
                </a:gridCol>
                <a:gridCol w="1152138">
                  <a:extLst>
                    <a:ext uri="{9D8B030D-6E8A-4147-A177-3AD203B41FA5}">
                      <a16:colId xmlns:a16="http://schemas.microsoft.com/office/drawing/2014/main" val="2119677279"/>
                    </a:ext>
                  </a:extLst>
                </a:gridCol>
                <a:gridCol w="1152138">
                  <a:extLst>
                    <a:ext uri="{9D8B030D-6E8A-4147-A177-3AD203B41FA5}">
                      <a16:colId xmlns:a16="http://schemas.microsoft.com/office/drawing/2014/main" val="420921376"/>
                    </a:ext>
                  </a:extLst>
                </a:gridCol>
                <a:gridCol w="792015">
                  <a:extLst>
                    <a:ext uri="{9D8B030D-6E8A-4147-A177-3AD203B41FA5}">
                      <a16:colId xmlns:a16="http://schemas.microsoft.com/office/drawing/2014/main" val="2910946266"/>
                    </a:ext>
                  </a:extLst>
                </a:gridCol>
                <a:gridCol w="899989">
                  <a:extLst>
                    <a:ext uri="{9D8B030D-6E8A-4147-A177-3AD203B41FA5}">
                      <a16:colId xmlns:a16="http://schemas.microsoft.com/office/drawing/2014/main" val="47549351"/>
                    </a:ext>
                  </a:extLst>
                </a:gridCol>
              </a:tblGrid>
              <a:tr h="381000">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risk or hazard identified?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Who might be harmed and how?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potential impact?  (High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likelihood of the risk occurring? (High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overall risk level?  (High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firm already doing to control the risks?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steps should be put in place to avoid or mitigate the risks?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By whom?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By when?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extLst>
                  <a:ext uri="{0D108BD9-81ED-4DB2-BD59-A6C34878D82A}">
                    <a16:rowId xmlns:a16="http://schemas.microsoft.com/office/drawing/2014/main" val="1930383103"/>
                  </a:ext>
                </a:extLst>
              </a:tr>
              <a:tr h="396240">
                <a:tc>
                  <a:txBody>
                    <a:bodyPr/>
                    <a:lstStyle/>
                    <a:p>
                      <a:pPr>
                        <a:spcAft>
                          <a:spcPts val="0"/>
                        </a:spcAft>
                      </a:pPr>
                      <a:r>
                        <a:rPr lang="en-GB" sz="10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Spread of COVID-19 to Staff from working at their workstations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Staff likely to be affected?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This may necessitate a number of different measures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6323163"/>
                  </a:ext>
                </a:extLst>
              </a:tr>
              <a:tr h="396240">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Spread of COVID-19 to staff from use of toilets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Who will likely be affected?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8452431"/>
                  </a:ext>
                </a:extLst>
              </a:tr>
              <a:tr h="396240">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Spread of COVID-19 to staff from use of kitchen space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Who will likely be affected?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7404774"/>
                  </a:ext>
                </a:extLst>
              </a:tr>
              <a:tr h="396240">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Spread of COVID-19 to staff from gaining access to workstation (communal areas / reception etc)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Who will likely be affected?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5285376"/>
                  </a:ext>
                </a:extLst>
              </a:tr>
            </a:tbl>
          </a:graphicData>
        </a:graphic>
      </p:graphicFrame>
    </p:spTree>
    <p:extLst>
      <p:ext uri="{BB962C8B-B14F-4D97-AF65-F5344CB8AC3E}">
        <p14:creationId xmlns:p14="http://schemas.microsoft.com/office/powerpoint/2010/main" val="237809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63298-03E1-4134-80F9-E06390A7015E}"/>
              </a:ext>
            </a:extLst>
          </p:cNvPr>
          <p:cNvSpPr txBox="1"/>
          <p:nvPr/>
        </p:nvSpPr>
        <p:spPr>
          <a:xfrm>
            <a:off x="838800" y="774000"/>
            <a:ext cx="10515600" cy="918000"/>
          </a:xfrm>
          <a:prstGeom prst="rect">
            <a:avLst/>
          </a:prstGeom>
          <a:noFill/>
        </p:spPr>
        <p:txBody>
          <a:bodyPr wrap="square" rtlCol="0" anchor="ctr" anchorCtr="0">
            <a:spAutoFit/>
          </a:bodyPr>
          <a:lstStyle/>
          <a:p>
            <a:r>
              <a:rPr lang="en-GB" sz="2400" b="1" dirty="0">
                <a:solidFill>
                  <a:srgbClr val="006C61"/>
                </a:solidFill>
                <a:ea typeface="Geneva" charset="0"/>
                <a:cs typeface="Arial" panose="020B0604020202020204" pitchFamily="34" charset="0"/>
              </a:rPr>
              <a:t>How do we document our COVID-19 Risk Assessment</a:t>
            </a:r>
            <a:endParaRPr lang="en-US" sz="2400" dirty="0">
              <a:solidFill>
                <a:srgbClr val="00A68D"/>
              </a:solidFill>
              <a:ea typeface="Geneva" charset="0"/>
              <a:cs typeface="Arial" panose="020B0604020202020204" pitchFamily="34" charset="0"/>
            </a:endParaRPr>
          </a:p>
        </p:txBody>
      </p:sp>
      <p:sp>
        <p:nvSpPr>
          <p:cNvPr id="9" name="Text Placeholder 3">
            <a:extLst>
              <a:ext uri="{FF2B5EF4-FFF2-40B4-BE49-F238E27FC236}">
                <a16:creationId xmlns:a16="http://schemas.microsoft.com/office/drawing/2014/main" id="{78819C26-FDC2-4103-9337-54601654BF15}"/>
              </a:ext>
            </a:extLst>
          </p:cNvPr>
          <p:cNvSpPr txBox="1">
            <a:spLocks/>
          </p:cNvSpPr>
          <p:nvPr/>
        </p:nvSpPr>
        <p:spPr>
          <a:xfrm>
            <a:off x="421593" y="1821995"/>
            <a:ext cx="11151282" cy="4187209"/>
          </a:xfrm>
          <a:prstGeom prst="rect">
            <a:avLst/>
          </a:prstGeom>
        </p:spPr>
        <p:txBody>
          <a:bodyPr numCol="1"/>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p:txBody>
      </p:sp>
      <p:graphicFrame>
        <p:nvGraphicFramePr>
          <p:cNvPr id="2" name="Table 1">
            <a:extLst>
              <a:ext uri="{FF2B5EF4-FFF2-40B4-BE49-F238E27FC236}">
                <a16:creationId xmlns:a16="http://schemas.microsoft.com/office/drawing/2014/main" id="{CF9AAA32-CA77-40C4-AB42-7FC18A08E9B6}"/>
              </a:ext>
            </a:extLst>
          </p:cNvPr>
          <p:cNvGraphicFramePr>
            <a:graphicFrameLocks noGrp="1"/>
          </p:cNvGraphicFramePr>
          <p:nvPr>
            <p:extLst>
              <p:ext uri="{D42A27DB-BD31-4B8C-83A1-F6EECF244321}">
                <p14:modId xmlns:p14="http://schemas.microsoft.com/office/powerpoint/2010/main" val="2647427397"/>
              </p:ext>
            </p:extLst>
          </p:nvPr>
        </p:nvGraphicFramePr>
        <p:xfrm>
          <a:off x="1666875" y="1692000"/>
          <a:ext cx="8858250" cy="3810000"/>
        </p:xfrm>
        <a:graphic>
          <a:graphicData uri="http://schemas.openxmlformats.org/drawingml/2006/table">
            <a:tbl>
              <a:tblPr firstRow="1" firstCol="1" bandRow="1"/>
              <a:tblGrid>
                <a:gridCol w="1167381">
                  <a:extLst>
                    <a:ext uri="{9D8B030D-6E8A-4147-A177-3AD203B41FA5}">
                      <a16:colId xmlns:a16="http://schemas.microsoft.com/office/drawing/2014/main" val="1997786085"/>
                    </a:ext>
                  </a:extLst>
                </a:gridCol>
                <a:gridCol w="777407">
                  <a:extLst>
                    <a:ext uri="{9D8B030D-6E8A-4147-A177-3AD203B41FA5}">
                      <a16:colId xmlns:a16="http://schemas.microsoft.com/office/drawing/2014/main" val="540501463"/>
                    </a:ext>
                  </a:extLst>
                </a:gridCol>
                <a:gridCol w="972394">
                  <a:extLst>
                    <a:ext uri="{9D8B030D-6E8A-4147-A177-3AD203B41FA5}">
                      <a16:colId xmlns:a16="http://schemas.microsoft.com/office/drawing/2014/main" val="3723992244"/>
                    </a:ext>
                  </a:extLst>
                </a:gridCol>
                <a:gridCol w="972394">
                  <a:extLst>
                    <a:ext uri="{9D8B030D-6E8A-4147-A177-3AD203B41FA5}">
                      <a16:colId xmlns:a16="http://schemas.microsoft.com/office/drawing/2014/main" val="3243202097"/>
                    </a:ext>
                  </a:extLst>
                </a:gridCol>
                <a:gridCol w="972394">
                  <a:extLst>
                    <a:ext uri="{9D8B030D-6E8A-4147-A177-3AD203B41FA5}">
                      <a16:colId xmlns:a16="http://schemas.microsoft.com/office/drawing/2014/main" val="1342864845"/>
                    </a:ext>
                  </a:extLst>
                </a:gridCol>
                <a:gridCol w="1152138">
                  <a:extLst>
                    <a:ext uri="{9D8B030D-6E8A-4147-A177-3AD203B41FA5}">
                      <a16:colId xmlns:a16="http://schemas.microsoft.com/office/drawing/2014/main" val="1146190547"/>
                    </a:ext>
                  </a:extLst>
                </a:gridCol>
                <a:gridCol w="1152138">
                  <a:extLst>
                    <a:ext uri="{9D8B030D-6E8A-4147-A177-3AD203B41FA5}">
                      <a16:colId xmlns:a16="http://schemas.microsoft.com/office/drawing/2014/main" val="2180248499"/>
                    </a:ext>
                  </a:extLst>
                </a:gridCol>
                <a:gridCol w="792015">
                  <a:extLst>
                    <a:ext uri="{9D8B030D-6E8A-4147-A177-3AD203B41FA5}">
                      <a16:colId xmlns:a16="http://schemas.microsoft.com/office/drawing/2014/main" val="348045792"/>
                    </a:ext>
                  </a:extLst>
                </a:gridCol>
                <a:gridCol w="899989">
                  <a:extLst>
                    <a:ext uri="{9D8B030D-6E8A-4147-A177-3AD203B41FA5}">
                      <a16:colId xmlns:a16="http://schemas.microsoft.com/office/drawing/2014/main" val="1928438813"/>
                    </a:ext>
                  </a:extLst>
                </a:gridCol>
              </a:tblGrid>
              <a:tr h="381000">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risk or hazard identified?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Who might be harmed and how?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potential impact?  (High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likelihood of the risk occurring? (High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overall risk level?  (High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is the firm already doing to control the risks?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What steps should be put in place to avoid or mitigate the risks?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By whom?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000" b="1">
                          <a:solidFill>
                            <a:srgbClr val="FFFFFF"/>
                          </a:solidFill>
                          <a:effectLst/>
                          <a:latin typeface="Calibri" panose="020F0502020204030204" pitchFamily="34" charset="0"/>
                          <a:ea typeface="Calibri" panose="020F0502020204030204" pitchFamily="34" charset="0"/>
                          <a:cs typeface="Calibri" panose="020F0502020204030204" pitchFamily="34" charset="0"/>
                        </a:rPr>
                        <a:t>By when?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extLst>
                  <a:ext uri="{0D108BD9-81ED-4DB2-BD59-A6C34878D82A}">
                    <a16:rowId xmlns:a16="http://schemas.microsoft.com/office/drawing/2014/main" val="570739138"/>
                  </a:ext>
                </a:extLst>
              </a:tr>
              <a:tr h="396240">
                <a:tc>
                  <a:txBody>
                    <a:bodyPr/>
                    <a:lstStyle/>
                    <a:p>
                      <a:pPr>
                        <a:spcAft>
                          <a:spcPts val="0"/>
                        </a:spcAft>
                      </a:pPr>
                      <a:r>
                        <a:rPr lang="en-GB" sz="10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Spread of COVID-19 to Visitors to your premises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Who will likely be affected?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3817739"/>
                  </a:ext>
                </a:extLst>
              </a:tr>
              <a:tr h="396240">
                <a:tc>
                  <a:txBody>
                    <a:bodyPr/>
                    <a:lstStyle/>
                    <a:p>
                      <a:pPr>
                        <a:spcAft>
                          <a:spcPts val="0"/>
                        </a:spcAft>
                      </a:pPr>
                      <a:r>
                        <a:rPr lang="en-GB" sz="10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Spread of COVID-19 to Cleaners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Who will likely be affected?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1721646"/>
                  </a:ext>
                </a:extLst>
              </a:tr>
              <a:tr h="396240">
                <a:tc>
                  <a:txBody>
                    <a:bodyPr/>
                    <a:lstStyle/>
                    <a:p>
                      <a:pPr>
                        <a:spcAft>
                          <a:spcPts val="0"/>
                        </a:spcAft>
                      </a:pPr>
                      <a:r>
                        <a:rPr lang="en-GB" sz="10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Spread of COVID-19 to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effectLst/>
                          <a:highlight>
                            <a:srgbClr val="FFFF00"/>
                          </a:highlight>
                          <a:latin typeface="Calibri" panose="020F0502020204030204" pitchFamily="34" charset="0"/>
                          <a:ea typeface="Calibri" panose="020F0502020204030204" pitchFamily="34" charset="0"/>
                          <a:cs typeface="Calibri" panose="020F0502020204030204" pitchFamily="34" charset="0"/>
                        </a:rPr>
                        <a:t>contractors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144951"/>
                  </a:ext>
                </a:extLst>
              </a:tr>
              <a:tr h="396240">
                <a:tc>
                  <a:txBody>
                    <a:bodyPr/>
                    <a:lstStyle/>
                    <a:p>
                      <a:pPr>
                        <a:spcAft>
                          <a:spcPts val="0"/>
                        </a:spcAft>
                      </a:pPr>
                      <a:r>
                        <a:rPr lang="en-GB" sz="10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Spread of COVID-19 to </a:t>
                      </a:r>
                      <a:r>
                        <a:rPr lang="en-GB" sz="1000">
                          <a:effectLst/>
                          <a:highlight>
                            <a:srgbClr val="FFFF00"/>
                          </a:highlight>
                          <a:latin typeface="Calibri" panose="020F0502020204030204" pitchFamily="34" charset="0"/>
                          <a:ea typeface="Calibri" panose="020F0502020204030204" pitchFamily="34" charset="0"/>
                          <a:cs typeface="Calibri" panose="020F0502020204030204" pitchFamily="34" charset="0"/>
                        </a:rPr>
                        <a:t>Vulnerable groups – Elderly, Pregnant workers, and those with existing underlying health conditions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High / Medium / Low</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1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6029472"/>
                  </a:ext>
                </a:extLst>
              </a:tr>
            </a:tbl>
          </a:graphicData>
        </a:graphic>
      </p:graphicFrame>
    </p:spTree>
    <p:extLst>
      <p:ext uri="{BB962C8B-B14F-4D97-AF65-F5344CB8AC3E}">
        <p14:creationId xmlns:p14="http://schemas.microsoft.com/office/powerpoint/2010/main" val="2723050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63298-03E1-4134-80F9-E06390A7015E}"/>
              </a:ext>
            </a:extLst>
          </p:cNvPr>
          <p:cNvSpPr txBox="1"/>
          <p:nvPr/>
        </p:nvSpPr>
        <p:spPr>
          <a:xfrm>
            <a:off x="838800" y="773999"/>
            <a:ext cx="10515600" cy="918000"/>
          </a:xfrm>
          <a:prstGeom prst="rect">
            <a:avLst/>
          </a:prstGeom>
          <a:noFill/>
        </p:spPr>
        <p:txBody>
          <a:bodyPr wrap="square" rtlCol="0" anchor="ctr" anchorCtr="0">
            <a:spAutoFit/>
          </a:bodyPr>
          <a:lstStyle/>
          <a:p>
            <a:r>
              <a:rPr lang="en-GB" sz="2400" b="1" dirty="0">
                <a:solidFill>
                  <a:srgbClr val="006C61"/>
                </a:solidFill>
                <a:ea typeface="Geneva" charset="0"/>
                <a:cs typeface="Arial" panose="020B0604020202020204" pitchFamily="34" charset="0"/>
              </a:rPr>
              <a:t>How do we document our COVID-19 Risk Assessment</a:t>
            </a:r>
            <a:endParaRPr lang="en-US" sz="2400" dirty="0">
              <a:solidFill>
                <a:srgbClr val="00A68D"/>
              </a:solidFill>
              <a:ea typeface="Geneva" charset="0"/>
              <a:cs typeface="Arial" panose="020B0604020202020204" pitchFamily="34" charset="0"/>
            </a:endParaRPr>
          </a:p>
        </p:txBody>
      </p:sp>
      <p:sp>
        <p:nvSpPr>
          <p:cNvPr id="9" name="Text Placeholder 3">
            <a:extLst>
              <a:ext uri="{FF2B5EF4-FFF2-40B4-BE49-F238E27FC236}">
                <a16:creationId xmlns:a16="http://schemas.microsoft.com/office/drawing/2014/main" id="{78819C26-FDC2-4103-9337-54601654BF15}"/>
              </a:ext>
            </a:extLst>
          </p:cNvPr>
          <p:cNvSpPr txBox="1">
            <a:spLocks/>
          </p:cNvSpPr>
          <p:nvPr/>
        </p:nvSpPr>
        <p:spPr>
          <a:xfrm>
            <a:off x="421593" y="1821995"/>
            <a:ext cx="11151282" cy="4187209"/>
          </a:xfrm>
          <a:prstGeom prst="rect">
            <a:avLst/>
          </a:prstGeom>
        </p:spPr>
        <p:txBody>
          <a:bodyPr numCol="1"/>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p:txBody>
      </p:sp>
      <p:sp>
        <p:nvSpPr>
          <p:cNvPr id="11" name="Rectangle 10">
            <a:extLst>
              <a:ext uri="{FF2B5EF4-FFF2-40B4-BE49-F238E27FC236}">
                <a16:creationId xmlns:a16="http://schemas.microsoft.com/office/drawing/2014/main" id="{7FC43765-A01E-4C8E-A00A-482A269A3F98}"/>
              </a:ext>
            </a:extLst>
          </p:cNvPr>
          <p:cNvSpPr/>
          <p:nvPr/>
        </p:nvSpPr>
        <p:spPr>
          <a:xfrm>
            <a:off x="838800" y="1692000"/>
            <a:ext cx="10515600" cy="1077218"/>
          </a:xfrm>
          <a:prstGeom prst="rect">
            <a:avLst/>
          </a:prstGeom>
        </p:spPr>
        <p:txBody>
          <a:bodyPr>
            <a:spAutoFit/>
          </a:bodyPr>
          <a:lstStyle/>
          <a:p>
            <a:pPr algn="just">
              <a:spcAft>
                <a:spcPts val="0"/>
              </a:spcAft>
            </a:pPr>
            <a:r>
              <a:rPr lang="en-GB" sz="1600" b="1" dirty="0">
                <a:solidFill>
                  <a:srgbClr val="00B4CD"/>
                </a:solidFill>
                <a:latin typeface="Calibri" panose="020F0502020204030204" pitchFamily="34" charset="0"/>
                <a:ea typeface="Calibri" panose="020F0502020204030204" pitchFamily="34" charset="0"/>
                <a:cs typeface="Calibri" panose="020F0502020204030204" pitchFamily="34" charset="0"/>
              </a:rPr>
              <a:t>COVID-19 Health &amp; Safety Action List (in order of priority):</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GB" sz="1200" dirty="0">
                <a:latin typeface="Calibri" panose="020F0502020204030204" pitchFamily="34" charset="0"/>
                <a:ea typeface="Calibri" panose="020F0502020204030204" pitchFamily="34" charset="0"/>
                <a:cs typeface="Times New Roman" panose="02020603050405020304" pitchFamily="18" charset="0"/>
              </a:rPr>
              <a:t> </a:t>
            </a:r>
          </a:p>
          <a:p>
            <a:pPr algn="just">
              <a:spcAft>
                <a:spcPts val="0"/>
              </a:spcAft>
            </a:pPr>
            <a:r>
              <a:rPr lang="en-GB" sz="1200" b="1" i="1" dirty="0">
                <a:highlight>
                  <a:srgbClr val="FFFF00"/>
                </a:highlight>
                <a:latin typeface="Calibri" panose="020F0502020204030204" pitchFamily="34" charset="0"/>
                <a:ea typeface="Calibri" panose="020F0502020204030204" pitchFamily="34" charset="0"/>
                <a:cs typeface="Calibri" panose="020F0502020204030204" pitchFamily="34" charset="0"/>
              </a:rPr>
              <a:t>[As a result of its risk assessment, a firm may consider that it needs to prioritise some more urgent actions and these could be documented here]</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GB" sz="1200" b="1" i="1" dirty="0">
                <a:latin typeface="Calibri" panose="020F0502020204030204" pitchFamily="34" charset="0"/>
                <a:ea typeface="Calibri" panose="020F0502020204030204" pitchFamily="34" charset="0"/>
                <a:cs typeface="Calibri" panose="020F0502020204030204" pitchFamily="34"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en-GB" sz="1200" dirty="0">
                <a:latin typeface="Calibri" panose="020F0502020204030204" pitchFamily="34" charset="0"/>
                <a:ea typeface="Calibri" panose="020F0502020204030204" pitchFamily="34" charset="0"/>
                <a:cs typeface="Calibri" panose="020F0502020204030204" pitchFamily="34" charset="0"/>
              </a:rPr>
              <a:t>The following priority actions are planned commencing </a:t>
            </a:r>
            <a:r>
              <a:rPr lang="en-GB" sz="1200" dirty="0">
                <a:highlight>
                  <a:srgbClr val="FFFF00"/>
                </a:highlight>
                <a:latin typeface="Calibri" panose="020F0502020204030204" pitchFamily="34" charset="0"/>
                <a:ea typeface="Calibri" panose="020F0502020204030204" pitchFamily="34" charset="0"/>
                <a:cs typeface="Calibri" panose="020F0502020204030204" pitchFamily="34" charset="0"/>
              </a:rPr>
              <a:t>[DATE]</a:t>
            </a:r>
            <a:r>
              <a:rPr lang="en-GB" sz="1200" dirty="0">
                <a:latin typeface="Calibri" panose="020F0502020204030204" pitchFamily="34" charset="0"/>
                <a:ea typeface="Calibri" panose="020F0502020204030204" pitchFamily="34" charset="0"/>
                <a:cs typeface="Calibri" panose="020F0502020204030204" pitchFamily="34" charset="0"/>
              </a:rPr>
              <a:t>:</a:t>
            </a:r>
            <a:endParaRPr lang="en-GB"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3" name="Table 12">
            <a:extLst>
              <a:ext uri="{FF2B5EF4-FFF2-40B4-BE49-F238E27FC236}">
                <a16:creationId xmlns:a16="http://schemas.microsoft.com/office/drawing/2014/main" id="{4D06B8B1-F283-4826-9981-8F93BBFFE2C3}"/>
              </a:ext>
            </a:extLst>
          </p:cNvPr>
          <p:cNvGraphicFramePr>
            <a:graphicFrameLocks noGrp="1"/>
          </p:cNvGraphicFramePr>
          <p:nvPr>
            <p:extLst>
              <p:ext uri="{D42A27DB-BD31-4B8C-83A1-F6EECF244321}">
                <p14:modId xmlns:p14="http://schemas.microsoft.com/office/powerpoint/2010/main" val="1706434511"/>
              </p:ext>
            </p:extLst>
          </p:nvPr>
        </p:nvGraphicFramePr>
        <p:xfrm>
          <a:off x="957431" y="2899213"/>
          <a:ext cx="9176274" cy="1690200"/>
        </p:xfrm>
        <a:graphic>
          <a:graphicData uri="http://schemas.openxmlformats.org/drawingml/2006/table">
            <a:tbl>
              <a:tblPr firstRow="1" firstCol="1" bandRow="1"/>
              <a:tblGrid>
                <a:gridCol w="5483262">
                  <a:extLst>
                    <a:ext uri="{9D8B030D-6E8A-4147-A177-3AD203B41FA5}">
                      <a16:colId xmlns:a16="http://schemas.microsoft.com/office/drawing/2014/main" val="1735711091"/>
                    </a:ext>
                  </a:extLst>
                </a:gridCol>
                <a:gridCol w="1231004">
                  <a:extLst>
                    <a:ext uri="{9D8B030D-6E8A-4147-A177-3AD203B41FA5}">
                      <a16:colId xmlns:a16="http://schemas.microsoft.com/office/drawing/2014/main" val="3719717960"/>
                    </a:ext>
                  </a:extLst>
                </a:gridCol>
                <a:gridCol w="1231004">
                  <a:extLst>
                    <a:ext uri="{9D8B030D-6E8A-4147-A177-3AD203B41FA5}">
                      <a16:colId xmlns:a16="http://schemas.microsoft.com/office/drawing/2014/main" val="6430253"/>
                    </a:ext>
                  </a:extLst>
                </a:gridCol>
                <a:gridCol w="1231004">
                  <a:extLst>
                    <a:ext uri="{9D8B030D-6E8A-4147-A177-3AD203B41FA5}">
                      <a16:colId xmlns:a16="http://schemas.microsoft.com/office/drawing/2014/main" val="1206735027"/>
                    </a:ext>
                  </a:extLst>
                </a:gridCol>
              </a:tblGrid>
              <a:tr h="338040">
                <a:tc>
                  <a:txBody>
                    <a:bodyPr/>
                    <a:lstStyle/>
                    <a:p>
                      <a:pPr algn="ctr">
                        <a:spcAft>
                          <a:spcPts val="0"/>
                        </a:spcAft>
                      </a:pPr>
                      <a:r>
                        <a:rPr lang="en-GB" sz="11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Action</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By whom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1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Start date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tc>
                  <a:txBody>
                    <a:bodyPr/>
                    <a:lstStyle/>
                    <a:p>
                      <a:pPr algn="ctr">
                        <a:spcAft>
                          <a:spcPts val="0"/>
                        </a:spcAft>
                      </a:pPr>
                      <a:r>
                        <a:rPr lang="en-GB" sz="1100" b="1">
                          <a:solidFill>
                            <a:srgbClr val="FFFFFF"/>
                          </a:solidFill>
                          <a:effectLst/>
                          <a:latin typeface="Calibri" panose="020F0502020204030204" pitchFamily="34" charset="0"/>
                          <a:ea typeface="Calibri" panose="020F0502020204030204" pitchFamily="34" charset="0"/>
                          <a:cs typeface="Calibri" panose="020F0502020204030204" pitchFamily="34" charset="0"/>
                        </a:rPr>
                        <a:t>Review Date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4CD"/>
                    </a:solidFill>
                  </a:tcPr>
                </a:tc>
                <a:extLst>
                  <a:ext uri="{0D108BD9-81ED-4DB2-BD59-A6C34878D82A}">
                    <a16:rowId xmlns:a16="http://schemas.microsoft.com/office/drawing/2014/main" val="4264331168"/>
                  </a:ext>
                </a:extLst>
              </a:tr>
              <a:tr h="338040">
                <a:tc>
                  <a:txBody>
                    <a:bodyPr/>
                    <a:lstStyle/>
                    <a:p>
                      <a:pPr>
                        <a:spcAft>
                          <a:spcPts val="0"/>
                        </a:spcAft>
                      </a:pPr>
                      <a:r>
                        <a:rPr lang="en-GB" sz="1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3906239"/>
                  </a:ext>
                </a:extLst>
              </a:tr>
              <a:tr h="338040">
                <a:tc>
                  <a:txBody>
                    <a:bodyPr/>
                    <a:lstStyle/>
                    <a:p>
                      <a:pPr>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6562498"/>
                  </a:ext>
                </a:extLst>
              </a:tr>
              <a:tr h="338040">
                <a:tc>
                  <a:txBody>
                    <a:bodyPr/>
                    <a:lstStyle/>
                    <a:p>
                      <a:pPr>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3660177"/>
                  </a:ext>
                </a:extLst>
              </a:tr>
              <a:tr h="338040">
                <a:tc>
                  <a:txBody>
                    <a:bodyPr/>
                    <a:lstStyle/>
                    <a:p>
                      <a:pPr>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a:effectLst/>
                          <a:latin typeface="Calibri" panose="020F0502020204030204" pitchFamily="34" charset="0"/>
                          <a:ea typeface="Calibri" panose="020F0502020204030204" pitchFamily="34" charset="0"/>
                          <a:cs typeface="Calibri" panose="020F0502020204030204" pitchFamily="34"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GB" sz="1100"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3645758"/>
                  </a:ext>
                </a:extLst>
              </a:tr>
            </a:tbl>
          </a:graphicData>
        </a:graphic>
      </p:graphicFrame>
    </p:spTree>
    <p:extLst>
      <p:ext uri="{BB962C8B-B14F-4D97-AF65-F5344CB8AC3E}">
        <p14:creationId xmlns:p14="http://schemas.microsoft.com/office/powerpoint/2010/main" val="1873777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55A63298-03E1-4134-80F9-E06390A7015E}"/>
              </a:ext>
            </a:extLst>
          </p:cNvPr>
          <p:cNvSpPr txBox="1"/>
          <p:nvPr/>
        </p:nvSpPr>
        <p:spPr>
          <a:xfrm>
            <a:off x="838800" y="774000"/>
            <a:ext cx="10515600" cy="918000"/>
          </a:xfrm>
          <a:prstGeom prst="rect">
            <a:avLst/>
          </a:prstGeom>
          <a:noFill/>
        </p:spPr>
        <p:txBody>
          <a:bodyPr wrap="square" rtlCol="0" anchor="ctr" anchorCtr="0">
            <a:spAutoFit/>
          </a:bodyPr>
          <a:lstStyle/>
          <a:p>
            <a:r>
              <a:rPr lang="en-GB" sz="2400" b="1" dirty="0">
                <a:solidFill>
                  <a:srgbClr val="006C61"/>
                </a:solidFill>
                <a:ea typeface="Geneva" charset="0"/>
                <a:cs typeface="Arial" panose="020B0604020202020204" pitchFamily="34" charset="0"/>
              </a:rPr>
              <a:t>What practical measures must we implement when we re-open the office?</a:t>
            </a:r>
            <a:endParaRPr lang="en-US" sz="2400" dirty="0">
              <a:solidFill>
                <a:srgbClr val="00A68D"/>
              </a:solidFill>
              <a:ea typeface="Geneva" charset="0"/>
              <a:cs typeface="Arial" panose="020B0604020202020204" pitchFamily="34" charset="0"/>
            </a:endParaRPr>
          </a:p>
        </p:txBody>
      </p:sp>
      <p:sp>
        <p:nvSpPr>
          <p:cNvPr id="9" name="Text Placeholder 3">
            <a:extLst>
              <a:ext uri="{FF2B5EF4-FFF2-40B4-BE49-F238E27FC236}">
                <a16:creationId xmlns:a16="http://schemas.microsoft.com/office/drawing/2014/main" id="{78819C26-FDC2-4103-9337-54601654BF15}"/>
              </a:ext>
            </a:extLst>
          </p:cNvPr>
          <p:cNvSpPr txBox="1">
            <a:spLocks/>
          </p:cNvSpPr>
          <p:nvPr/>
        </p:nvSpPr>
        <p:spPr>
          <a:xfrm>
            <a:off x="421593" y="1821995"/>
            <a:ext cx="11151282" cy="4187209"/>
          </a:xfrm>
          <a:prstGeom prst="rect">
            <a:avLst/>
          </a:prstGeom>
        </p:spPr>
        <p:txBody>
          <a:bodyPr numCol="1"/>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a:p>
            <a:pPr>
              <a:lnSpc>
                <a:spcPct val="100000"/>
              </a:lnSpc>
            </a:pPr>
            <a:endParaRPr lang="en-US" sz="1400" dirty="0">
              <a:solidFill>
                <a:srgbClr val="006C61"/>
              </a:solidFill>
              <a:latin typeface="Geneva" charset="0"/>
              <a:ea typeface="Geneva" charset="0"/>
              <a:cs typeface="Geneva" charset="0"/>
            </a:endParaRPr>
          </a:p>
        </p:txBody>
      </p:sp>
      <p:sp>
        <p:nvSpPr>
          <p:cNvPr id="3" name="TextBox 2">
            <a:extLst>
              <a:ext uri="{FF2B5EF4-FFF2-40B4-BE49-F238E27FC236}">
                <a16:creationId xmlns:a16="http://schemas.microsoft.com/office/drawing/2014/main" id="{3787AAD6-0E58-4AFE-89ED-3FBD28608386}"/>
              </a:ext>
            </a:extLst>
          </p:cNvPr>
          <p:cNvSpPr txBox="1"/>
          <p:nvPr/>
        </p:nvSpPr>
        <p:spPr>
          <a:xfrm>
            <a:off x="838800" y="1692000"/>
            <a:ext cx="5400635" cy="3388620"/>
          </a:xfrm>
          <a:prstGeom prst="rect">
            <a:avLst/>
          </a:prstGeom>
          <a:noFill/>
        </p:spPr>
        <p:txBody>
          <a:bodyPr wrap="square" rtlCol="0">
            <a:spAutoFit/>
          </a:bodyPr>
          <a:lstStyle/>
          <a:p>
            <a:pPr marL="230400" indent="-230400" algn="just">
              <a:lnSpc>
                <a:spcPct val="90000"/>
              </a:lnSpc>
              <a:buFont typeface="Arial" panose="020B0604020202020204" pitchFamily="34" charset="0"/>
              <a:buChar char="•"/>
            </a:pPr>
            <a:r>
              <a:rPr lang="en-GB" sz="2000" dirty="0">
                <a:solidFill>
                  <a:srgbClr val="006C61"/>
                </a:solidFill>
              </a:rPr>
              <a:t>This will be determined by your risk assessment</a:t>
            </a:r>
          </a:p>
          <a:p>
            <a:pPr marL="230400" indent="-230400" algn="just">
              <a:lnSpc>
                <a:spcPct val="90000"/>
              </a:lnSpc>
              <a:buFont typeface="Arial" panose="020B0604020202020204" pitchFamily="34" charset="0"/>
              <a:buChar char="•"/>
            </a:pPr>
            <a:endParaRPr lang="en-GB" sz="2000" dirty="0">
              <a:solidFill>
                <a:srgbClr val="006C61"/>
              </a:solidFill>
            </a:endParaRPr>
          </a:p>
          <a:p>
            <a:pPr marL="230400" indent="-230400" algn="just">
              <a:lnSpc>
                <a:spcPct val="90000"/>
              </a:lnSpc>
              <a:buFont typeface="Arial" panose="020B0604020202020204" pitchFamily="34" charset="0"/>
              <a:buChar char="•"/>
            </a:pPr>
            <a:r>
              <a:rPr lang="en-GB" sz="2000" dirty="0">
                <a:solidFill>
                  <a:srgbClr val="006C61"/>
                </a:solidFill>
              </a:rPr>
              <a:t>You will need to access the office &amp; determine what measures can be implemented</a:t>
            </a:r>
          </a:p>
          <a:p>
            <a:pPr marL="230400" indent="-230400" algn="just">
              <a:lnSpc>
                <a:spcPct val="90000"/>
              </a:lnSpc>
              <a:buFont typeface="Arial" panose="020B0604020202020204" pitchFamily="34" charset="0"/>
              <a:buChar char="•"/>
            </a:pPr>
            <a:endParaRPr lang="en-GB" sz="2000" dirty="0">
              <a:solidFill>
                <a:srgbClr val="006C61"/>
              </a:solidFill>
            </a:endParaRPr>
          </a:p>
          <a:p>
            <a:pPr marL="230400" indent="-230400" algn="just">
              <a:lnSpc>
                <a:spcPct val="90000"/>
              </a:lnSpc>
              <a:buFont typeface="Arial" panose="020B0604020202020204" pitchFamily="34" charset="0"/>
              <a:buChar char="•"/>
            </a:pPr>
            <a:r>
              <a:rPr lang="en-GB" sz="2000" dirty="0">
                <a:solidFill>
                  <a:srgbClr val="006C61"/>
                </a:solidFill>
              </a:rPr>
              <a:t>Factor in the time it will take to implement, for example:</a:t>
            </a:r>
          </a:p>
          <a:p>
            <a:pPr marL="230400" indent="-230400" algn="just">
              <a:lnSpc>
                <a:spcPct val="90000"/>
              </a:lnSpc>
            </a:pPr>
            <a:endParaRPr lang="en-GB" sz="2000" dirty="0">
              <a:solidFill>
                <a:srgbClr val="006C61"/>
              </a:solidFill>
            </a:endParaRPr>
          </a:p>
          <a:p>
            <a:pPr lvl="1" indent="-230400" algn="just">
              <a:lnSpc>
                <a:spcPct val="90000"/>
              </a:lnSpc>
              <a:buFont typeface="Arial" panose="020B0604020202020204" pitchFamily="34" charset="0"/>
              <a:buChar char="•"/>
            </a:pPr>
            <a:r>
              <a:rPr lang="en-GB" sz="2000" dirty="0">
                <a:solidFill>
                  <a:srgbClr val="006C61"/>
                </a:solidFill>
              </a:rPr>
              <a:t>Who will reconfigure the desks and when?</a:t>
            </a:r>
          </a:p>
          <a:p>
            <a:pPr lvl="1" indent="-230400" algn="just">
              <a:lnSpc>
                <a:spcPct val="90000"/>
              </a:lnSpc>
              <a:buFont typeface="Arial" panose="020B0604020202020204" pitchFamily="34" charset="0"/>
              <a:buChar char="•"/>
            </a:pPr>
            <a:r>
              <a:rPr lang="en-GB" sz="2000" dirty="0">
                <a:solidFill>
                  <a:srgbClr val="006C61"/>
                </a:solidFill>
              </a:rPr>
              <a:t>Do you need to purchase PPE and floor tape?</a:t>
            </a:r>
          </a:p>
          <a:p>
            <a:pPr marL="230400" lvl="1" indent="-230400" algn="just">
              <a:lnSpc>
                <a:spcPct val="90000"/>
              </a:lnSpc>
              <a:buFont typeface="Arial" panose="020B0604020202020204" pitchFamily="34" charset="0"/>
              <a:buChar char="•"/>
            </a:pPr>
            <a:endParaRPr lang="en-GB" sz="2000" dirty="0"/>
          </a:p>
          <a:p>
            <a:pPr marL="230400" lvl="1" indent="-230400" algn="just">
              <a:lnSpc>
                <a:spcPct val="90000"/>
              </a:lnSpc>
              <a:buFont typeface="Arial" panose="020B0604020202020204" pitchFamily="34" charset="0"/>
              <a:buChar char="•"/>
            </a:pPr>
            <a:endParaRPr lang="en-GB" sz="2000" dirty="0"/>
          </a:p>
        </p:txBody>
      </p:sp>
      <p:pic>
        <p:nvPicPr>
          <p:cNvPr id="2" name="Picture 1">
            <a:extLst>
              <a:ext uri="{FF2B5EF4-FFF2-40B4-BE49-F238E27FC236}">
                <a16:creationId xmlns:a16="http://schemas.microsoft.com/office/drawing/2014/main" id="{768E4373-11EC-4347-A698-96889FC2710F}"/>
              </a:ext>
            </a:extLst>
          </p:cNvPr>
          <p:cNvPicPr>
            <a:picLocks noChangeAspect="1"/>
          </p:cNvPicPr>
          <p:nvPr/>
        </p:nvPicPr>
        <p:blipFill>
          <a:blip r:embed="rId3"/>
          <a:stretch>
            <a:fillRect/>
          </a:stretch>
        </p:blipFill>
        <p:spPr>
          <a:xfrm>
            <a:off x="6497400" y="2108500"/>
            <a:ext cx="5161463" cy="2330984"/>
          </a:xfrm>
          <a:prstGeom prst="rect">
            <a:avLst/>
          </a:prstGeom>
        </p:spPr>
      </p:pic>
    </p:spTree>
    <p:extLst>
      <p:ext uri="{BB962C8B-B14F-4D97-AF65-F5344CB8AC3E}">
        <p14:creationId xmlns:p14="http://schemas.microsoft.com/office/powerpoint/2010/main" val="26963826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dated Presentation-1.pptx  -  Read-Only" id="{D947B7D2-17FB-43C8-93BA-435FEBECF26B}" vid="{EB45C994-4914-4015-AE9E-6B54326EF0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7267DE9F35B2546B0458ABE0D4418D9" ma:contentTypeVersion="9" ma:contentTypeDescription="Create a new document." ma:contentTypeScope="" ma:versionID="1dbf95f851ba086c0b405616b893682d">
  <xsd:schema xmlns:xsd="http://www.w3.org/2001/XMLSchema" xmlns:xs="http://www.w3.org/2001/XMLSchema" xmlns:p="http://schemas.microsoft.com/office/2006/metadata/properties" xmlns:ns3="ed7244f9-fd2a-41b3-84d6-d66fb9c570d6" xmlns:ns4="4f4a9867-5e46-4874-b808-5fce5f1f7796" targetNamespace="http://schemas.microsoft.com/office/2006/metadata/properties" ma:root="true" ma:fieldsID="e12b5f0ba4b58831bd52609ab5c78c3b" ns3:_="" ns4:_="">
    <xsd:import namespace="ed7244f9-fd2a-41b3-84d6-d66fb9c570d6"/>
    <xsd:import namespace="4f4a9867-5e46-4874-b808-5fce5f1f779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7244f9-fd2a-41b3-84d6-d66fb9c570d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4a9867-5e46-4874-b808-5fce5f1f779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ed7244f9-fd2a-41b3-84d6-d66fb9c570d6">
      <UserInfo>
        <DisplayName>Bonnie Drysdale</DisplayName>
        <AccountId>20</AccountId>
        <AccountType/>
      </UserInfo>
      <UserInfo>
        <DisplayName>Caroline Raihan</DisplayName>
        <AccountId>13</AccountId>
        <AccountType/>
      </UserInfo>
      <UserInfo>
        <DisplayName>James West</DisplayName>
        <AccountId>119</AccountId>
        <AccountType/>
      </UserInfo>
    </SharedWithUsers>
  </documentManagement>
</p:properties>
</file>

<file path=customXml/itemProps1.xml><?xml version="1.0" encoding="utf-8"?>
<ds:datastoreItem xmlns:ds="http://schemas.openxmlformats.org/officeDocument/2006/customXml" ds:itemID="{8E3BF1FB-CC79-4313-9A3C-81C686A5B61E}">
  <ds:schemaRefs>
    <ds:schemaRef ds:uri="http://schemas.microsoft.com/sharepoint/v3/contenttype/forms"/>
  </ds:schemaRefs>
</ds:datastoreItem>
</file>

<file path=customXml/itemProps2.xml><?xml version="1.0" encoding="utf-8"?>
<ds:datastoreItem xmlns:ds="http://schemas.openxmlformats.org/officeDocument/2006/customXml" ds:itemID="{4C1B29FD-298A-4361-B46E-AD88D74613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7244f9-fd2a-41b3-84d6-d66fb9c570d6"/>
    <ds:schemaRef ds:uri="4f4a9867-5e46-4874-b808-5fce5f1f77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BA139B7-460F-433C-8375-6BC3A93C9342}">
  <ds:schemaRefs>
    <ds:schemaRef ds:uri="http://www.w3.org/XML/1998/namespace"/>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4f4a9867-5e46-4874-b808-5fce5f1f7796"/>
    <ds:schemaRef ds:uri="ed7244f9-fd2a-41b3-84d6-d66fb9c570d6"/>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Law Society Branded Template 2019</Template>
  <TotalTime>1</TotalTime>
  <Words>615</Words>
  <Application>Microsoft Macintosh PowerPoint</Application>
  <PresentationFormat>Widescreen</PresentationFormat>
  <Paragraphs>161</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Geneva</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Beckles</dc:creator>
  <cp:lastModifiedBy>Emma Waddingham</cp:lastModifiedBy>
  <cp:revision>26</cp:revision>
  <dcterms:created xsi:type="dcterms:W3CDTF">2020-06-04T10:27:30Z</dcterms:created>
  <dcterms:modified xsi:type="dcterms:W3CDTF">2020-06-19T10:34:36Z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0x01010077267DE9F35B2546B0458ABE0D4418D9</vt:lpwstr>
  </property>
</Properties>
</file>